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0"/>
  </p:notesMasterIdLst>
  <p:sldIdLst>
    <p:sldId id="256" r:id="rId2"/>
    <p:sldId id="257" r:id="rId3"/>
    <p:sldId id="296" r:id="rId4"/>
    <p:sldId id="293" r:id="rId5"/>
    <p:sldId id="294" r:id="rId6"/>
    <p:sldId id="295" r:id="rId7"/>
    <p:sldId id="298" r:id="rId8"/>
    <p:sldId id="292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ato" panose="020F0502020204030203" pitchFamily="34" charset="0"/>
      <p:regular r:id="rId15"/>
      <p:bold r:id="rId16"/>
      <p:italic r:id="rId17"/>
      <p:boldItalic r:id="rId18"/>
    </p:embeddedFont>
    <p:embeddedFont>
      <p:font typeface="Raleway" pitchFamily="2" charset="-18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34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440787062400171"/>
          <c:y val="0.12222222222222222"/>
          <c:w val="0.71624503757745028"/>
          <c:h val="0.739717191601049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prac.!$B$2:$B$3</c:f>
              <c:strCache>
                <c:ptCount val="2"/>
                <c:pt idx="1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prac.!$A$4:$A$17</c:f>
              <c:strCache>
                <c:ptCount val="14"/>
                <c:pt idx="0">
                  <c:v>ZZS hlavního města Prahy</c:v>
                </c:pt>
                <c:pt idx="1">
                  <c:v>ZZS Moravskoslezského kraje</c:v>
                </c:pt>
                <c:pt idx="2">
                  <c:v>ZZS Středočeského kraje</c:v>
                </c:pt>
                <c:pt idx="3">
                  <c:v>ZZS Jihomoravského kraje</c:v>
                </c:pt>
                <c:pt idx="4">
                  <c:v>ZZS Ústeckého kraje</c:v>
                </c:pt>
                <c:pt idx="5">
                  <c:v>ZZS Jihočeského kraje</c:v>
                </c:pt>
                <c:pt idx="6">
                  <c:v>ZZS Libereckého kraje</c:v>
                </c:pt>
                <c:pt idx="7">
                  <c:v>ZZS Plzeňského kraje</c:v>
                </c:pt>
                <c:pt idx="8">
                  <c:v>ZZS Zlínského kraje</c:v>
                </c:pt>
                <c:pt idx="9">
                  <c:v>ZZS Olomouckého kraje</c:v>
                </c:pt>
                <c:pt idx="10">
                  <c:v>ZZS Královéhradeckého kraje</c:v>
                </c:pt>
                <c:pt idx="11">
                  <c:v>ZZS Pardubického kraje</c:v>
                </c:pt>
                <c:pt idx="12">
                  <c:v>ZZS Kraje Vysočina</c:v>
                </c:pt>
                <c:pt idx="13">
                  <c:v>ZZS Karlovarského kraje</c:v>
                </c:pt>
              </c:strCache>
            </c:strRef>
          </c:cat>
          <c:val>
            <c:numRef>
              <c:f>prac.!$B$4:$B$17</c:f>
              <c:numCache>
                <c:formatCode>#,##0</c:formatCode>
                <c:ptCount val="14"/>
                <c:pt idx="0">
                  <c:v>114943</c:v>
                </c:pt>
                <c:pt idx="1">
                  <c:v>118885</c:v>
                </c:pt>
                <c:pt idx="2">
                  <c:v>116665</c:v>
                </c:pt>
                <c:pt idx="3">
                  <c:v>88703</c:v>
                </c:pt>
                <c:pt idx="4">
                  <c:v>82600</c:v>
                </c:pt>
                <c:pt idx="5">
                  <c:v>62512</c:v>
                </c:pt>
                <c:pt idx="6">
                  <c:v>46865</c:v>
                </c:pt>
                <c:pt idx="7">
                  <c:v>54052</c:v>
                </c:pt>
                <c:pt idx="8">
                  <c:v>52938</c:v>
                </c:pt>
                <c:pt idx="9">
                  <c:v>53688</c:v>
                </c:pt>
                <c:pt idx="10">
                  <c:v>44250</c:v>
                </c:pt>
                <c:pt idx="11">
                  <c:v>52928</c:v>
                </c:pt>
                <c:pt idx="12">
                  <c:v>39604</c:v>
                </c:pt>
                <c:pt idx="13">
                  <c:v>34497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6-4C01-AADB-4ED4B762852F}"/>
            </c:ext>
          </c:extLst>
        </c:ser>
        <c:ser>
          <c:idx val="1"/>
          <c:order val="1"/>
          <c:tx>
            <c:strRef>
              <c:f>prac.!$C$2:$C$3</c:f>
              <c:strCache>
                <c:ptCount val="2"/>
                <c:pt idx="1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prac.!$A$4:$A$17</c:f>
              <c:strCache>
                <c:ptCount val="14"/>
                <c:pt idx="0">
                  <c:v>ZZS hlavního města Prahy</c:v>
                </c:pt>
                <c:pt idx="1">
                  <c:v>ZZS Moravskoslezského kraje</c:v>
                </c:pt>
                <c:pt idx="2">
                  <c:v>ZZS Středočeského kraje</c:v>
                </c:pt>
                <c:pt idx="3">
                  <c:v>ZZS Jihomoravského kraje</c:v>
                </c:pt>
                <c:pt idx="4">
                  <c:v>ZZS Ústeckého kraje</c:v>
                </c:pt>
                <c:pt idx="5">
                  <c:v>ZZS Jihočeského kraje</c:v>
                </c:pt>
                <c:pt idx="6">
                  <c:v>ZZS Libereckého kraje</c:v>
                </c:pt>
                <c:pt idx="7">
                  <c:v>ZZS Plzeňského kraje</c:v>
                </c:pt>
                <c:pt idx="8">
                  <c:v>ZZS Zlínského kraje</c:v>
                </c:pt>
                <c:pt idx="9">
                  <c:v>ZZS Olomouckého kraje</c:v>
                </c:pt>
                <c:pt idx="10">
                  <c:v>ZZS Královéhradeckého kraje</c:v>
                </c:pt>
                <c:pt idx="11">
                  <c:v>ZZS Pardubického kraje</c:v>
                </c:pt>
                <c:pt idx="12">
                  <c:v>ZZS Kraje Vysočina</c:v>
                </c:pt>
                <c:pt idx="13">
                  <c:v>ZZS Karlovarského kraje</c:v>
                </c:pt>
              </c:strCache>
            </c:strRef>
          </c:cat>
          <c:val>
            <c:numRef>
              <c:f>prac.!$C$4:$C$17</c:f>
              <c:numCache>
                <c:formatCode>#,##0</c:formatCode>
                <c:ptCount val="14"/>
                <c:pt idx="0">
                  <c:v>127502</c:v>
                </c:pt>
                <c:pt idx="1">
                  <c:v>123625</c:v>
                </c:pt>
                <c:pt idx="2">
                  <c:v>124243</c:v>
                </c:pt>
                <c:pt idx="3">
                  <c:v>92729</c:v>
                </c:pt>
                <c:pt idx="4">
                  <c:v>87798</c:v>
                </c:pt>
                <c:pt idx="5">
                  <c:v>64982</c:v>
                </c:pt>
                <c:pt idx="6">
                  <c:v>50923</c:v>
                </c:pt>
                <c:pt idx="7">
                  <c:v>56232</c:v>
                </c:pt>
                <c:pt idx="8">
                  <c:v>52783</c:v>
                </c:pt>
                <c:pt idx="9">
                  <c:v>53654</c:v>
                </c:pt>
                <c:pt idx="10">
                  <c:v>47697</c:v>
                </c:pt>
                <c:pt idx="11">
                  <c:v>49724</c:v>
                </c:pt>
                <c:pt idx="12">
                  <c:v>43132</c:v>
                </c:pt>
                <c:pt idx="13">
                  <c:v>37246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D6-4C01-AADB-4ED4B7628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86421064"/>
        <c:axId val="686421392"/>
      </c:barChart>
      <c:catAx>
        <c:axId val="686421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6421392"/>
        <c:crosses val="autoZero"/>
        <c:auto val="1"/>
        <c:lblAlgn val="ctr"/>
        <c:lblOffset val="100"/>
        <c:noMultiLvlLbl val="0"/>
      </c:catAx>
      <c:valAx>
        <c:axId val="686421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6421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863226664557584"/>
          <c:y val="5.7144794400699916E-2"/>
          <c:w val="0.17864772387140179"/>
          <c:h val="5.1557708504589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>
      <a:gsLst>
        <a:gs pos="0">
          <a:schemeClr val="accent5">
            <a:lumMod val="0"/>
            <a:lumOff val="100000"/>
          </a:schemeClr>
        </a:gs>
        <a:gs pos="35000">
          <a:schemeClr val="accent5">
            <a:lumMod val="0"/>
            <a:lumOff val="100000"/>
          </a:schemeClr>
        </a:gs>
        <a:gs pos="100000">
          <a:schemeClr val="accent5">
            <a:lumMod val="100000"/>
          </a:schemeClr>
        </a:gs>
      </a:gsLst>
      <a:path path="circle">
        <a:fillToRect l="50000" t="-80000" r="50000" b="180000"/>
      </a:path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 w="152400" h="50800" prst="softRound"/>
    </a:sp3d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52998280800964"/>
          <c:y val="0.25056464613382218"/>
          <c:w val="0.82887526783382659"/>
          <c:h val="0.65881245242079767"/>
        </c:manualLayout>
      </c:layout>
      <c:lineChart>
        <c:grouping val="standard"/>
        <c:varyColors val="0"/>
        <c:ser>
          <c:idx val="0"/>
          <c:order val="0"/>
          <c:tx>
            <c:strRef>
              <c:f>'[Mediální tabulka AZZS ČR 2020 kompl. up.3.2.2021.xlsx]2020'!$A$54</c:f>
              <c:strCache>
                <c:ptCount val="1"/>
                <c:pt idx="0">
                  <c:v>Celkový počet výjezdů </c:v>
                </c:pt>
              </c:strCache>
            </c:strRef>
          </c:tx>
          <c:spPr>
            <a:ln w="22225" cap="rnd">
              <a:solidFill>
                <a:srgbClr val="FFFF00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3.5470671449259347E-2"/>
                  <c:y val="4.4673518364949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D0-4390-AF04-9A27E55F28CB}"/>
                </c:ext>
              </c:extLst>
            </c:dLbl>
            <c:dLbl>
              <c:idx val="1"/>
              <c:layout>
                <c:manualLayout>
                  <c:x val="-5.7147192890473396E-2"/>
                  <c:y val="-3.3505138773711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D0-4390-AF04-9A27E55F28CB}"/>
                </c:ext>
              </c:extLst>
            </c:dLbl>
            <c:dLbl>
              <c:idx val="2"/>
              <c:layout>
                <c:manualLayout>
                  <c:x val="-4.7294228599012438E-2"/>
                  <c:y val="3.722793197079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D0-4390-AF04-9A27E55F28CB}"/>
                </c:ext>
              </c:extLst>
            </c:dLbl>
            <c:dLbl>
              <c:idx val="3"/>
              <c:layout>
                <c:manualLayout>
                  <c:x val="-5.9117785748765549E-2"/>
                  <c:y val="-2.978234557663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D0-4390-AF04-9A27E55F28CB}"/>
                </c:ext>
              </c:extLst>
            </c:dLbl>
            <c:dLbl>
              <c:idx val="4"/>
              <c:layout>
                <c:manualLayout>
                  <c:x val="-4.9264821457304625E-2"/>
                  <c:y val="4.4673518364949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D0-4390-AF04-9A27E55F28CB}"/>
                </c:ext>
              </c:extLst>
            </c:dLbl>
            <c:dLbl>
              <c:idx val="5"/>
              <c:layout>
                <c:manualLayout>
                  <c:x val="-5.9117785748765549E-2"/>
                  <c:y val="-2.978234557663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D0-4390-AF04-9A27E55F28CB}"/>
                </c:ext>
              </c:extLst>
            </c:dLbl>
            <c:dLbl>
              <c:idx val="6"/>
              <c:layout>
                <c:manualLayout>
                  <c:x val="-3.9411857165843701E-2"/>
                  <c:y val="4.4673518364949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8D0-4390-AF04-9A27E55F28CB}"/>
                </c:ext>
              </c:extLst>
            </c:dLbl>
            <c:dLbl>
              <c:idx val="7"/>
              <c:layout>
                <c:manualLayout>
                  <c:x val="-4.3353042882428215E-2"/>
                  <c:y val="-3.3505138773711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D0-4390-AF04-9A27E55F28CB}"/>
                </c:ext>
              </c:extLst>
            </c:dLbl>
            <c:dLbl>
              <c:idx val="8"/>
              <c:layout>
                <c:manualLayout>
                  <c:x val="-3.9411857165843701E-2"/>
                  <c:y val="4.4673518364949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8D0-4390-AF04-9A27E55F28CB}"/>
                </c:ext>
              </c:extLst>
            </c:dLbl>
            <c:dLbl>
              <c:idx val="9"/>
              <c:layout>
                <c:manualLayout>
                  <c:x val="-5.1235414315596806E-2"/>
                  <c:y val="-3.722793197079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D0-4390-AF04-9A27E55F28CB}"/>
                </c:ext>
              </c:extLst>
            </c:dLbl>
            <c:dLbl>
              <c:idx val="10"/>
              <c:layout>
                <c:manualLayout>
                  <c:x val="-2.9558892874382774E-2"/>
                  <c:y val="-4.0950725167870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8D0-4390-AF04-9A27E55F28CB}"/>
                </c:ext>
              </c:extLst>
            </c:dLbl>
            <c:dLbl>
              <c:idx val="11"/>
              <c:layout>
                <c:manualLayout>
                  <c:x val="-1.7507110061671733E-2"/>
                  <c:y val="4.0123443493295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D0-4390-AF04-9A27E55F28CB}"/>
                </c:ext>
              </c:extLst>
            </c:dLbl>
            <c:dLbl>
              <c:idx val="12"/>
              <c:layout>
                <c:manualLayout>
                  <c:x val="-5.1785455015172427E-2"/>
                  <c:y val="-3.4230524463744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8D0-4390-AF04-9A27E55F2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'[1]2020'!$B$53:$N$53</c:f>
              <c:numCache>
                <c:formatCode>General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</c:numCache>
            </c:numRef>
          </c:cat>
          <c:val>
            <c:numRef>
              <c:f>'[1]2020'!$B$54:$N$54</c:f>
              <c:numCache>
                <c:formatCode>#,##0</c:formatCode>
                <c:ptCount val="13"/>
                <c:pt idx="0">
                  <c:v>774690</c:v>
                </c:pt>
                <c:pt idx="1">
                  <c:v>795564</c:v>
                </c:pt>
                <c:pt idx="2">
                  <c:v>851289</c:v>
                </c:pt>
                <c:pt idx="3">
                  <c:v>889533</c:v>
                </c:pt>
                <c:pt idx="4">
                  <c:v>945348</c:v>
                </c:pt>
                <c:pt idx="5">
                  <c:v>1012678</c:v>
                </c:pt>
                <c:pt idx="6">
                  <c:v>1067704</c:v>
                </c:pt>
                <c:pt idx="7">
                  <c:v>1073034</c:v>
                </c:pt>
                <c:pt idx="8">
                  <c:v>1094740</c:v>
                </c:pt>
                <c:pt idx="9">
                  <c:v>1133549</c:v>
                </c:pt>
                <c:pt idx="10">
                  <c:v>1137701</c:v>
                </c:pt>
                <c:pt idx="11">
                  <c:v>1114129</c:v>
                </c:pt>
                <c:pt idx="12">
                  <c:v>1164811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8D0-4390-AF04-9A27E55F2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84784800"/>
        <c:axId val="-1184778816"/>
      </c:lineChart>
      <c:catAx>
        <c:axId val="-1184784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84778816"/>
        <c:crosses val="autoZero"/>
        <c:auto val="1"/>
        <c:lblAlgn val="ctr"/>
        <c:lblOffset val="100"/>
        <c:noMultiLvlLbl val="0"/>
      </c:catAx>
      <c:valAx>
        <c:axId val="-1184778816"/>
        <c:scaling>
          <c:orientation val="minMax"/>
          <c:max val="140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8478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5">
            <a:lumMod val="0"/>
            <a:lumOff val="100000"/>
          </a:schemeClr>
        </a:gs>
        <a:gs pos="35000">
          <a:schemeClr val="accent5">
            <a:lumMod val="0"/>
            <a:lumOff val="100000"/>
          </a:schemeClr>
        </a:gs>
        <a:gs pos="100000">
          <a:schemeClr val="accent5">
            <a:lumMod val="100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 w="152400" h="50800" prst="softRound"/>
    </a:sp3d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842840966220634"/>
          <c:y val="0.10149258602130155"/>
          <c:w val="0.74872065129071574"/>
          <c:h val="0.82568139640130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prac.!$I$2:$I$3</c:f>
              <c:strCache>
                <c:ptCount val="2"/>
                <c:pt idx="1">
                  <c:v>2020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prac.!$H$4:$H$17</c:f>
              <c:strCache>
                <c:ptCount val="14"/>
                <c:pt idx="0">
                  <c:v>ZZS hlavního města Prahy</c:v>
                </c:pt>
                <c:pt idx="1">
                  <c:v>ZZS Moravskoslezského kraje</c:v>
                </c:pt>
                <c:pt idx="2">
                  <c:v>ZZS Středočeského kraje</c:v>
                </c:pt>
                <c:pt idx="3">
                  <c:v>ZZS Jihomoravského kraje</c:v>
                </c:pt>
                <c:pt idx="4">
                  <c:v>ZZS Ústeckého kraje</c:v>
                </c:pt>
                <c:pt idx="5">
                  <c:v>ZZS Jihočeského kraje</c:v>
                </c:pt>
                <c:pt idx="6">
                  <c:v>ZZS Libereckého kraje</c:v>
                </c:pt>
                <c:pt idx="7">
                  <c:v>ZZS Plzeňského kraje</c:v>
                </c:pt>
                <c:pt idx="8">
                  <c:v>ZZS Zlínského kraje</c:v>
                </c:pt>
                <c:pt idx="9">
                  <c:v>ZZS Olomouckého kraje</c:v>
                </c:pt>
                <c:pt idx="10">
                  <c:v>ZZS Královéhradeckého kraje</c:v>
                </c:pt>
                <c:pt idx="11">
                  <c:v>ZZS Pardubického kraje</c:v>
                </c:pt>
                <c:pt idx="12">
                  <c:v>ZZS Kraje Vysočina</c:v>
                </c:pt>
                <c:pt idx="13">
                  <c:v>ZZS Karlovarského kraje</c:v>
                </c:pt>
              </c:strCache>
            </c:strRef>
          </c:cat>
          <c:val>
            <c:numRef>
              <c:f>prac.!$I$4:$I$17</c:f>
              <c:numCache>
                <c:formatCode>#,##0</c:formatCode>
                <c:ptCount val="14"/>
                <c:pt idx="0">
                  <c:v>112191</c:v>
                </c:pt>
                <c:pt idx="1">
                  <c:v>123796</c:v>
                </c:pt>
                <c:pt idx="2">
                  <c:v>124682</c:v>
                </c:pt>
                <c:pt idx="3">
                  <c:v>96469</c:v>
                </c:pt>
                <c:pt idx="4">
                  <c:v>83928</c:v>
                </c:pt>
                <c:pt idx="5">
                  <c:v>64840</c:v>
                </c:pt>
                <c:pt idx="6">
                  <c:v>47258</c:v>
                </c:pt>
                <c:pt idx="7">
                  <c:v>64856</c:v>
                </c:pt>
                <c:pt idx="8">
                  <c:v>53397</c:v>
                </c:pt>
                <c:pt idx="9">
                  <c:v>56917</c:v>
                </c:pt>
                <c:pt idx="10">
                  <c:v>44446</c:v>
                </c:pt>
                <c:pt idx="11">
                  <c:v>56640</c:v>
                </c:pt>
                <c:pt idx="12">
                  <c:v>29851</c:v>
                </c:pt>
                <c:pt idx="13">
                  <c:v>34921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EC-4C9D-A615-821C227FB8DE}"/>
            </c:ext>
          </c:extLst>
        </c:ser>
        <c:ser>
          <c:idx val="1"/>
          <c:order val="1"/>
          <c:tx>
            <c:strRef>
              <c:f>prac.!$J$2:$J$3</c:f>
              <c:strCache>
                <c:ptCount val="2"/>
                <c:pt idx="1">
                  <c:v>2021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prac.!$H$4:$H$17</c:f>
              <c:strCache>
                <c:ptCount val="14"/>
                <c:pt idx="0">
                  <c:v>ZZS hlavního města Prahy</c:v>
                </c:pt>
                <c:pt idx="1">
                  <c:v>ZZS Moravskoslezského kraje</c:v>
                </c:pt>
                <c:pt idx="2">
                  <c:v>ZZS Středočeského kraje</c:v>
                </c:pt>
                <c:pt idx="3">
                  <c:v>ZZS Jihomoravského kraje</c:v>
                </c:pt>
                <c:pt idx="4">
                  <c:v>ZZS Ústeckého kraje</c:v>
                </c:pt>
                <c:pt idx="5">
                  <c:v>ZZS Jihočeského kraje</c:v>
                </c:pt>
                <c:pt idx="6">
                  <c:v>ZZS Libereckého kraje</c:v>
                </c:pt>
                <c:pt idx="7">
                  <c:v>ZZS Plzeňského kraje</c:v>
                </c:pt>
                <c:pt idx="8">
                  <c:v>ZZS Zlínského kraje</c:v>
                </c:pt>
                <c:pt idx="9">
                  <c:v>ZZS Olomouckého kraje</c:v>
                </c:pt>
                <c:pt idx="10">
                  <c:v>ZZS Královéhradeckého kraje</c:v>
                </c:pt>
                <c:pt idx="11">
                  <c:v>ZZS Pardubického kraje</c:v>
                </c:pt>
                <c:pt idx="12">
                  <c:v>ZZS Kraje Vysočina</c:v>
                </c:pt>
                <c:pt idx="13">
                  <c:v>ZZS Karlovarského kraje</c:v>
                </c:pt>
              </c:strCache>
            </c:strRef>
          </c:cat>
          <c:val>
            <c:numRef>
              <c:f>prac.!$J$4:$J$17</c:f>
              <c:numCache>
                <c:formatCode>#,##0</c:formatCode>
                <c:ptCount val="14"/>
                <c:pt idx="0">
                  <c:v>125360</c:v>
                </c:pt>
                <c:pt idx="1">
                  <c:v>120106</c:v>
                </c:pt>
                <c:pt idx="2">
                  <c:v>131956</c:v>
                </c:pt>
                <c:pt idx="3">
                  <c:v>93769</c:v>
                </c:pt>
                <c:pt idx="4">
                  <c:v>89386</c:v>
                </c:pt>
                <c:pt idx="5">
                  <c:v>65902</c:v>
                </c:pt>
                <c:pt idx="6">
                  <c:v>50406</c:v>
                </c:pt>
                <c:pt idx="7">
                  <c:v>57968</c:v>
                </c:pt>
                <c:pt idx="8">
                  <c:v>52959</c:v>
                </c:pt>
                <c:pt idx="9">
                  <c:v>53805</c:v>
                </c:pt>
                <c:pt idx="10">
                  <c:v>48247</c:v>
                </c:pt>
                <c:pt idx="11">
                  <c:v>50424</c:v>
                </c:pt>
                <c:pt idx="12">
                  <c:v>33239</c:v>
                </c:pt>
                <c:pt idx="13">
                  <c:v>38186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EC-4C9D-A615-821C227FB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18702640"/>
        <c:axId val="518702968"/>
      </c:barChart>
      <c:catAx>
        <c:axId val="518702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8702968"/>
        <c:crosses val="autoZero"/>
        <c:auto val="1"/>
        <c:lblAlgn val="ctr"/>
        <c:lblOffset val="100"/>
        <c:noMultiLvlLbl val="0"/>
      </c:catAx>
      <c:valAx>
        <c:axId val="518702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8702640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738431589494354"/>
          <c:y val="3.5743886233088377E-2"/>
          <c:w val="0.1591338157771777"/>
          <c:h val="5.1487762184841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5">
            <a:lumMod val="0"/>
            <a:lumOff val="100000"/>
          </a:schemeClr>
        </a:gs>
        <a:gs pos="35000">
          <a:schemeClr val="accent5">
            <a:lumMod val="0"/>
            <a:lumOff val="100000"/>
          </a:schemeClr>
        </a:gs>
        <a:gs pos="100000">
          <a:schemeClr val="accent5">
            <a:lumMod val="100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2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 w="152400" h="50800" prst="softRound"/>
    </a:sp3d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554082913133239"/>
          <c:y val="3.85687350657108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072190917434564"/>
          <c:y val="0.12301794803486346"/>
          <c:w val="0.76278195136904525"/>
          <c:h val="0.71691189125089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prac.!$M$2:$M$3</c:f>
              <c:strCache>
                <c:ptCount val="2"/>
                <c:pt idx="1">
                  <c:v>2020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prac.!$L$4:$L$17</c:f>
              <c:strCache>
                <c:ptCount val="14"/>
                <c:pt idx="0">
                  <c:v>ZZS hlavního města Prahy</c:v>
                </c:pt>
                <c:pt idx="1">
                  <c:v>ZZS Moravskoslezského kraje</c:v>
                </c:pt>
                <c:pt idx="2">
                  <c:v>ZZS Středočeského kraje</c:v>
                </c:pt>
                <c:pt idx="3">
                  <c:v>ZZS Jihomoravského kraje</c:v>
                </c:pt>
                <c:pt idx="4">
                  <c:v>ZZS Ústeckého kraje</c:v>
                </c:pt>
                <c:pt idx="5">
                  <c:v>ZZS Jihočeského kraje</c:v>
                </c:pt>
                <c:pt idx="6">
                  <c:v>ZZS Libereckého kraje</c:v>
                </c:pt>
                <c:pt idx="7">
                  <c:v>ZZS Plzeňského kraje</c:v>
                </c:pt>
                <c:pt idx="8">
                  <c:v>ZZS Zlínského kraje</c:v>
                </c:pt>
                <c:pt idx="9">
                  <c:v>ZZS Olomouckého kraje</c:v>
                </c:pt>
                <c:pt idx="10">
                  <c:v>ZZS Královéhradeckého kraje</c:v>
                </c:pt>
                <c:pt idx="11">
                  <c:v>ZZS Pardubického kraje</c:v>
                </c:pt>
                <c:pt idx="12">
                  <c:v>ZZS Kraje Vysočina</c:v>
                </c:pt>
                <c:pt idx="13">
                  <c:v>ZZS Karlovarského kraje</c:v>
                </c:pt>
              </c:strCache>
            </c:strRef>
          </c:cat>
          <c:val>
            <c:numRef>
              <c:f>prac.!$M$4:$M$17</c:f>
              <c:numCache>
                <c:formatCode>#,##0</c:formatCode>
                <c:ptCount val="14"/>
                <c:pt idx="0">
                  <c:v>127394</c:v>
                </c:pt>
                <c:pt idx="1">
                  <c:v>132543</c:v>
                </c:pt>
                <c:pt idx="2">
                  <c:v>138708</c:v>
                </c:pt>
                <c:pt idx="3">
                  <c:v>98955</c:v>
                </c:pt>
                <c:pt idx="4">
                  <c:v>88867</c:v>
                </c:pt>
                <c:pt idx="5">
                  <c:v>80625</c:v>
                </c:pt>
                <c:pt idx="6">
                  <c:v>60788</c:v>
                </c:pt>
                <c:pt idx="7">
                  <c:v>68646</c:v>
                </c:pt>
                <c:pt idx="8">
                  <c:v>65384</c:v>
                </c:pt>
                <c:pt idx="9">
                  <c:v>56541</c:v>
                </c:pt>
                <c:pt idx="10">
                  <c:v>50952</c:v>
                </c:pt>
                <c:pt idx="11">
                  <c:v>58519</c:v>
                </c:pt>
                <c:pt idx="12">
                  <c:v>45840</c:v>
                </c:pt>
                <c:pt idx="13">
                  <c:v>40367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C74-B634-A52DD63200A7}"/>
            </c:ext>
          </c:extLst>
        </c:ser>
        <c:ser>
          <c:idx val="1"/>
          <c:order val="1"/>
          <c:tx>
            <c:strRef>
              <c:f>prac.!$N$2:$N$3</c:f>
              <c:strCache>
                <c:ptCount val="2"/>
                <c:pt idx="1">
                  <c:v>2021</c:v>
                </c:pt>
              </c:strCache>
            </c:strRef>
          </c:tx>
          <c:spPr>
            <a:solidFill>
              <a:srgbClr val="97ABBC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prac.!$L$4:$L$17</c:f>
              <c:strCache>
                <c:ptCount val="14"/>
                <c:pt idx="0">
                  <c:v>ZZS hlavního města Prahy</c:v>
                </c:pt>
                <c:pt idx="1">
                  <c:v>ZZS Moravskoslezského kraje</c:v>
                </c:pt>
                <c:pt idx="2">
                  <c:v>ZZS Středočeského kraje</c:v>
                </c:pt>
                <c:pt idx="3">
                  <c:v>ZZS Jihomoravského kraje</c:v>
                </c:pt>
                <c:pt idx="4">
                  <c:v>ZZS Ústeckého kraje</c:v>
                </c:pt>
                <c:pt idx="5">
                  <c:v>ZZS Jihočeského kraje</c:v>
                </c:pt>
                <c:pt idx="6">
                  <c:v>ZZS Libereckého kraje</c:v>
                </c:pt>
                <c:pt idx="7">
                  <c:v>ZZS Plzeňského kraje</c:v>
                </c:pt>
                <c:pt idx="8">
                  <c:v>ZZS Zlínského kraje</c:v>
                </c:pt>
                <c:pt idx="9">
                  <c:v>ZZS Olomouckého kraje</c:v>
                </c:pt>
                <c:pt idx="10">
                  <c:v>ZZS Královéhradeckého kraje</c:v>
                </c:pt>
                <c:pt idx="11">
                  <c:v>ZZS Pardubického kraje</c:v>
                </c:pt>
                <c:pt idx="12">
                  <c:v>ZZS Kraje Vysočina</c:v>
                </c:pt>
                <c:pt idx="13">
                  <c:v>ZZS Karlovarského kraje</c:v>
                </c:pt>
              </c:strCache>
            </c:strRef>
          </c:cat>
          <c:val>
            <c:numRef>
              <c:f>prac.!$N$4:$N$17</c:f>
              <c:numCache>
                <c:formatCode>#,##0</c:formatCode>
                <c:ptCount val="14"/>
                <c:pt idx="0">
                  <c:v>140304</c:v>
                </c:pt>
                <c:pt idx="1">
                  <c:v>139258</c:v>
                </c:pt>
                <c:pt idx="2">
                  <c:v>147662</c:v>
                </c:pt>
                <c:pt idx="3">
                  <c:v>102859</c:v>
                </c:pt>
                <c:pt idx="4">
                  <c:v>93838</c:v>
                </c:pt>
                <c:pt idx="5">
                  <c:v>79348</c:v>
                </c:pt>
                <c:pt idx="6">
                  <c:v>64088</c:v>
                </c:pt>
                <c:pt idx="7">
                  <c:v>67940</c:v>
                </c:pt>
                <c:pt idx="8">
                  <c:v>65266</c:v>
                </c:pt>
                <c:pt idx="9">
                  <c:v>56201</c:v>
                </c:pt>
                <c:pt idx="10">
                  <c:v>58636</c:v>
                </c:pt>
                <c:pt idx="11">
                  <c:v>57510</c:v>
                </c:pt>
                <c:pt idx="12">
                  <c:v>47329</c:v>
                </c:pt>
                <c:pt idx="13">
                  <c:v>44572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59-4C74-B634-A52DD6320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7987888"/>
        <c:axId val="317990512"/>
      </c:barChart>
      <c:catAx>
        <c:axId val="317987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7990512"/>
        <c:crosses val="autoZero"/>
        <c:auto val="1"/>
        <c:lblAlgn val="ctr"/>
        <c:lblOffset val="100"/>
        <c:noMultiLvlLbl val="0"/>
      </c:catAx>
      <c:valAx>
        <c:axId val="317990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7987888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2032261620832481"/>
          <c:y val="3.1843439761038643E-2"/>
          <c:w val="0.14671274388421404"/>
          <c:h val="6.6985203269464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5">
            <a:lumMod val="0"/>
            <a:lumOff val="100000"/>
          </a:schemeClr>
        </a:gs>
        <a:gs pos="35000">
          <a:schemeClr val="accent5">
            <a:lumMod val="0"/>
            <a:lumOff val="100000"/>
          </a:schemeClr>
        </a:gs>
        <a:gs pos="100000">
          <a:schemeClr val="accent5">
            <a:lumMod val="100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 w="152400" h="50800" prst="softRound"/>
    </a:sp3d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83504573617628E-2"/>
          <c:y val="2.1568576641612568E-2"/>
          <c:w val="0.92159170993993367"/>
          <c:h val="0.79346296835440144"/>
        </c:manualLayout>
      </c:layout>
      <c:lineChart>
        <c:grouping val="standard"/>
        <c:varyColors val="0"/>
        <c:ser>
          <c:idx val="0"/>
          <c:order val="0"/>
          <c:tx>
            <c:strRef>
              <c:f>'2020'!$A$34</c:f>
              <c:strCache>
                <c:ptCount val="1"/>
                <c:pt idx="0">
                  <c:v>Počet výjezdových základen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'2020'!$B$33:$N$33</c:f>
              <c:numCache>
                <c:formatCode>General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</c:numCache>
            </c:numRef>
          </c:cat>
          <c:val>
            <c:numRef>
              <c:f>'2020'!$B$34:$N$34</c:f>
              <c:numCache>
                <c:formatCode>General</c:formatCode>
                <c:ptCount val="13"/>
                <c:pt idx="0">
                  <c:v>275</c:v>
                </c:pt>
                <c:pt idx="1">
                  <c:v>280</c:v>
                </c:pt>
                <c:pt idx="2">
                  <c:v>281</c:v>
                </c:pt>
                <c:pt idx="3">
                  <c:v>286</c:v>
                </c:pt>
                <c:pt idx="4">
                  <c:v>293</c:v>
                </c:pt>
                <c:pt idx="5">
                  <c:v>295</c:v>
                </c:pt>
                <c:pt idx="6">
                  <c:v>299</c:v>
                </c:pt>
                <c:pt idx="7">
                  <c:v>306</c:v>
                </c:pt>
                <c:pt idx="8">
                  <c:v>307</c:v>
                </c:pt>
                <c:pt idx="9">
                  <c:v>310</c:v>
                </c:pt>
                <c:pt idx="10">
                  <c:v>311</c:v>
                </c:pt>
                <c:pt idx="11">
                  <c:v>315</c:v>
                </c:pt>
                <c:pt idx="12">
                  <c:v>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D3-4189-A496-8B269D3C6A2F}"/>
            </c:ext>
          </c:extLst>
        </c:ser>
        <c:ser>
          <c:idx val="1"/>
          <c:order val="1"/>
          <c:tx>
            <c:strRef>
              <c:f>'2020'!$A$35</c:f>
              <c:strCache>
                <c:ptCount val="1"/>
                <c:pt idx="0">
                  <c:v>Počet výjezdových skupin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'2020'!$B$33:$N$33</c:f>
              <c:numCache>
                <c:formatCode>General</c:formatCode>
                <c:ptCount val="1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</c:numCache>
            </c:numRef>
          </c:cat>
          <c:val>
            <c:numRef>
              <c:f>'2020'!$B$35:$N$35</c:f>
              <c:numCache>
                <c:formatCode>General</c:formatCode>
                <c:ptCount val="13"/>
                <c:pt idx="0">
                  <c:v>478</c:v>
                </c:pt>
                <c:pt idx="1">
                  <c:v>502</c:v>
                </c:pt>
                <c:pt idx="2">
                  <c:v>514</c:v>
                </c:pt>
                <c:pt idx="3">
                  <c:v>530</c:v>
                </c:pt>
                <c:pt idx="4">
                  <c:v>546</c:v>
                </c:pt>
                <c:pt idx="5">
                  <c:v>554</c:v>
                </c:pt>
                <c:pt idx="6">
                  <c:v>566</c:v>
                </c:pt>
                <c:pt idx="7">
                  <c:v>579</c:v>
                </c:pt>
                <c:pt idx="8">
                  <c:v>583</c:v>
                </c:pt>
                <c:pt idx="9">
                  <c:v>588</c:v>
                </c:pt>
                <c:pt idx="10">
                  <c:v>597</c:v>
                </c:pt>
                <c:pt idx="11">
                  <c:v>596</c:v>
                </c:pt>
                <c:pt idx="12">
                  <c:v>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D3-4189-A496-8B269D3C6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0419344"/>
        <c:axId val="240420328"/>
      </c:lineChart>
      <c:catAx>
        <c:axId val="24041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0420328"/>
        <c:crosses val="autoZero"/>
        <c:auto val="1"/>
        <c:lblAlgn val="ctr"/>
        <c:lblOffset val="100"/>
        <c:noMultiLvlLbl val="0"/>
      </c:catAx>
      <c:valAx>
        <c:axId val="240420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0419344"/>
        <c:crosses val="autoZero"/>
        <c:crossBetween val="between"/>
      </c:valAx>
      <c:spPr>
        <a:gradFill>
          <a:gsLst>
            <a:gs pos="0">
              <a:srgbClr val="7ECEFD">
                <a:lumMod val="0"/>
                <a:lumOff val="100000"/>
              </a:srgbClr>
            </a:gs>
            <a:gs pos="35000">
              <a:srgbClr val="7ECEFD">
                <a:lumMod val="0"/>
                <a:lumOff val="100000"/>
              </a:srgbClr>
            </a:gs>
            <a:gs pos="100000">
              <a:srgbClr val="7ECEFD">
                <a:lumMod val="100000"/>
              </a:srgbClr>
            </a:gs>
          </a:gsLst>
          <a:path path="circle">
            <a:fillToRect l="50000" t="-80000" r="50000" b="180000"/>
          </a:path>
        </a:gra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06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9740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176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2188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50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645224" y="2762725"/>
            <a:ext cx="7576283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Statistika výjezdové činnosti ZZS v ČR </a:t>
            </a:r>
            <a:br>
              <a:rPr lang="cs-CZ" dirty="0"/>
            </a:br>
            <a:r>
              <a:rPr lang="cs-CZ" dirty="0"/>
              <a:t>za rok 2021</a:t>
            </a: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6B7D841-6FCB-4863-B0C8-48C731DA50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29" y="462258"/>
            <a:ext cx="2160911" cy="13464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D28DBCA-CB84-4B8F-B9B8-95789C7AAB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82" y="133067"/>
            <a:ext cx="8844594" cy="47707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693A01-1E2F-49D3-AB40-6AAE96301E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E0AA1FE-228D-490A-9238-44C219A505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237532"/>
              </p:ext>
            </p:extLst>
          </p:nvPr>
        </p:nvGraphicFramePr>
        <p:xfrm>
          <a:off x="477758" y="623086"/>
          <a:ext cx="8188483" cy="432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4C14D36-7784-4543-9DF3-2D762C4777A2}"/>
              </a:ext>
            </a:extLst>
          </p:cNvPr>
          <p:cNvSpPr txBox="1"/>
          <p:nvPr/>
        </p:nvSpPr>
        <p:spPr>
          <a:xfrm>
            <a:off x="2285999" y="998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-18"/>
                <a:cs typeface="Arial"/>
                <a:sym typeface="Arial"/>
              </a:rPr>
              <a:t>Celkový počet </a:t>
            </a:r>
            <a:r>
              <a:rPr lang="cs-CZ" dirty="0">
                <a:solidFill>
                  <a:srgbClr val="0070C0"/>
                </a:solidFill>
                <a:latin typeface="Raleway" pitchFamily="2" charset="-18"/>
              </a:rPr>
              <a:t>událostí 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-18"/>
                <a:cs typeface="Arial"/>
                <a:sym typeface="Arial"/>
              </a:rPr>
              <a:t> jednotlivých krajských ZZS (srovnání 2020 vs. 2021)</a:t>
            </a:r>
          </a:p>
        </p:txBody>
      </p:sp>
    </p:spTree>
    <p:extLst>
      <p:ext uri="{BB962C8B-B14F-4D97-AF65-F5344CB8AC3E}">
        <p14:creationId xmlns:p14="http://schemas.microsoft.com/office/powerpoint/2010/main" val="339400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2D87E776-9BFD-4CDD-8389-CA3BF8D2E5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421083"/>
              </p:ext>
            </p:extLst>
          </p:nvPr>
        </p:nvGraphicFramePr>
        <p:xfrm>
          <a:off x="275130" y="542447"/>
          <a:ext cx="8626110" cy="4231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2CA84869-2AD9-4112-B23D-7D3E040EF126}"/>
              </a:ext>
            </a:extLst>
          </p:cNvPr>
          <p:cNvSpPr txBox="1"/>
          <p:nvPr/>
        </p:nvSpPr>
        <p:spPr>
          <a:xfrm>
            <a:off x="938675" y="234669"/>
            <a:ext cx="711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70C0"/>
                </a:solidFill>
                <a:latin typeface="Raleway" pitchFamily="2" charset="-18"/>
              </a:rPr>
              <a:t>Celkový počet výjezdů ZZS v ČR (vývoj 2009 – 2021)</a:t>
            </a:r>
          </a:p>
        </p:txBody>
      </p:sp>
    </p:spTree>
    <p:extLst>
      <p:ext uri="{BB962C8B-B14F-4D97-AF65-F5344CB8AC3E}">
        <p14:creationId xmlns:p14="http://schemas.microsoft.com/office/powerpoint/2010/main" val="321034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723330E4-F110-40F4-99D1-D496451B35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914069"/>
              </p:ext>
            </p:extLst>
          </p:nvPr>
        </p:nvGraphicFramePr>
        <p:xfrm>
          <a:off x="461245" y="679731"/>
          <a:ext cx="8472361" cy="4167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E22B1125-5FE9-40BC-9EBA-827DCFF330D9}"/>
              </a:ext>
            </a:extLst>
          </p:cNvPr>
          <p:cNvSpPr txBox="1"/>
          <p:nvPr/>
        </p:nvSpPr>
        <p:spPr>
          <a:xfrm>
            <a:off x="2411425" y="15651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-18"/>
                <a:cs typeface="Arial"/>
                <a:sym typeface="Arial"/>
              </a:rPr>
              <a:t>Celkový počet ošetřených pacientů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-18"/>
                <a:cs typeface="Arial"/>
                <a:sym typeface="Arial"/>
              </a:rPr>
              <a:t>jednotlivých krajských ZZS (srovnání 2020 vs. 2021)</a:t>
            </a:r>
          </a:p>
        </p:txBody>
      </p:sp>
    </p:spTree>
    <p:extLst>
      <p:ext uri="{BB962C8B-B14F-4D97-AF65-F5344CB8AC3E}">
        <p14:creationId xmlns:p14="http://schemas.microsoft.com/office/powerpoint/2010/main" val="988967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EA649E94-A4CB-4B82-AFBC-9B07ADC3FB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327271"/>
              </p:ext>
            </p:extLst>
          </p:nvPr>
        </p:nvGraphicFramePr>
        <p:xfrm>
          <a:off x="267037" y="768743"/>
          <a:ext cx="8762238" cy="4241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1AD7E063-0607-4CB8-9FC3-4A0ED9580EBB}"/>
              </a:ext>
            </a:extLst>
          </p:cNvPr>
          <p:cNvSpPr txBox="1"/>
          <p:nvPr/>
        </p:nvSpPr>
        <p:spPr>
          <a:xfrm>
            <a:off x="2156527" y="2426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-18"/>
                <a:cs typeface="Arial"/>
                <a:sym typeface="Arial"/>
              </a:rPr>
              <a:t>Celkový počet výjezdů jednotlivých krajských ZZS (srovnání 2020 vs. 2021)</a:t>
            </a:r>
          </a:p>
        </p:txBody>
      </p:sp>
    </p:spTree>
    <p:extLst>
      <p:ext uri="{BB962C8B-B14F-4D97-AF65-F5344CB8AC3E}">
        <p14:creationId xmlns:p14="http://schemas.microsoft.com/office/powerpoint/2010/main" val="2181139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2B1125-5FE9-40BC-9EBA-827DCFF330D9}"/>
              </a:ext>
            </a:extLst>
          </p:cNvPr>
          <p:cNvSpPr txBox="1"/>
          <p:nvPr/>
        </p:nvSpPr>
        <p:spPr>
          <a:xfrm>
            <a:off x="1832845" y="91774"/>
            <a:ext cx="5478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cs-CZ" dirty="0">
                <a:solidFill>
                  <a:srgbClr val="0070C0"/>
                </a:solidFill>
                <a:latin typeface="Raleway" pitchFamily="2" charset="-18"/>
              </a:rPr>
              <a:t>Počet výjezdových základen a výjezdových skupiny 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-18"/>
                <a:cs typeface="Arial"/>
                <a:sym typeface="Arial"/>
              </a:rPr>
              <a:t>ZZS v ČR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aleway" pitchFamily="2" charset="-18"/>
                <a:cs typeface="Arial"/>
                <a:sym typeface="Arial"/>
              </a:rPr>
              <a:t>(vývoj 2009 - 2021)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69C8D3C5-FC55-406F-84EC-8722CCB9F7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186762"/>
              </p:ext>
            </p:extLst>
          </p:nvPr>
        </p:nvGraphicFramePr>
        <p:xfrm>
          <a:off x="744467" y="760651"/>
          <a:ext cx="7736108" cy="3936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Google Shape;681;p47">
            <a:extLst>
              <a:ext uri="{FF2B5EF4-FFF2-40B4-BE49-F238E27FC236}">
                <a16:creationId xmlns:a16="http://schemas.microsoft.com/office/drawing/2014/main" id="{2A3B517B-3DB2-45EF-8150-DEBB1D4A1A30}"/>
              </a:ext>
            </a:extLst>
          </p:cNvPr>
          <p:cNvSpPr/>
          <p:nvPr/>
        </p:nvSpPr>
        <p:spPr>
          <a:xfrm rot="10800000" flipV="1">
            <a:off x="7806533" y="2660826"/>
            <a:ext cx="384894" cy="523220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780;p47">
            <a:extLst>
              <a:ext uri="{FF2B5EF4-FFF2-40B4-BE49-F238E27FC236}">
                <a16:creationId xmlns:a16="http://schemas.microsoft.com/office/drawing/2014/main" id="{8864B42D-0C50-4666-9E2B-362CA7E139EB}"/>
              </a:ext>
            </a:extLst>
          </p:cNvPr>
          <p:cNvGrpSpPr/>
          <p:nvPr/>
        </p:nvGrpSpPr>
        <p:grpSpPr>
          <a:xfrm>
            <a:off x="7806533" y="1449145"/>
            <a:ext cx="188238" cy="477623"/>
            <a:chOff x="3386850" y="2264625"/>
            <a:chExt cx="203950" cy="509250"/>
          </a:xfrm>
        </p:grpSpPr>
        <p:sp>
          <p:nvSpPr>
            <p:cNvPr id="11" name="Google Shape;781;p47">
              <a:extLst>
                <a:ext uri="{FF2B5EF4-FFF2-40B4-BE49-F238E27FC236}">
                  <a16:creationId xmlns:a16="http://schemas.microsoft.com/office/drawing/2014/main" id="{F0A7B6A7-91C4-4D96-9E37-D43A1991E1A3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82;p47">
              <a:extLst>
                <a:ext uri="{FF2B5EF4-FFF2-40B4-BE49-F238E27FC236}">
                  <a16:creationId xmlns:a16="http://schemas.microsoft.com/office/drawing/2014/main" id="{3764113E-1D1A-441D-B07F-3A70510278D3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80;p47">
            <a:extLst>
              <a:ext uri="{FF2B5EF4-FFF2-40B4-BE49-F238E27FC236}">
                <a16:creationId xmlns:a16="http://schemas.microsoft.com/office/drawing/2014/main" id="{77C02F5D-0D2E-429D-A539-D8DA9FB4B223}"/>
              </a:ext>
            </a:extLst>
          </p:cNvPr>
          <p:cNvGrpSpPr/>
          <p:nvPr/>
        </p:nvGrpSpPr>
        <p:grpSpPr>
          <a:xfrm>
            <a:off x="7969215" y="1449145"/>
            <a:ext cx="241126" cy="477623"/>
            <a:chOff x="3386850" y="2264625"/>
            <a:chExt cx="203950" cy="509250"/>
          </a:xfrm>
        </p:grpSpPr>
        <p:sp>
          <p:nvSpPr>
            <p:cNvPr id="17" name="Google Shape;781;p47">
              <a:extLst>
                <a:ext uri="{FF2B5EF4-FFF2-40B4-BE49-F238E27FC236}">
                  <a16:creationId xmlns:a16="http://schemas.microsoft.com/office/drawing/2014/main" id="{053D1337-75DD-48F4-BD8E-1F2044E1FAAF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2;p47">
              <a:extLst>
                <a:ext uri="{FF2B5EF4-FFF2-40B4-BE49-F238E27FC236}">
                  <a16:creationId xmlns:a16="http://schemas.microsoft.com/office/drawing/2014/main" id="{5536C93F-D1E4-4E70-9B93-4088431576D4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765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4BF8C4D-AA3B-4E46-B5DD-E38ECD030E2A}"/>
              </a:ext>
            </a:extLst>
          </p:cNvPr>
          <p:cNvSpPr txBox="1"/>
          <p:nvPr/>
        </p:nvSpPr>
        <p:spPr>
          <a:xfrm>
            <a:off x="1914967" y="166612"/>
            <a:ext cx="5947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2">
                    <a:lumMod val="50000"/>
                  </a:schemeClr>
                </a:solidFill>
                <a:latin typeface="Raleway" pitchFamily="2" charset="-18"/>
              </a:rPr>
              <a:t>Statistika výjezdové činnosti – metodika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C02F695-68A0-49FC-A278-800FAF797E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7" y="566722"/>
            <a:ext cx="5203049" cy="37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97257"/>
      </p:ext>
    </p:extLst>
  </p:cSld>
  <p:clrMapOvr>
    <a:masterClrMapping/>
  </p:clrMapOvr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102</Words>
  <Application>Microsoft Office PowerPoint</Application>
  <PresentationFormat>Předvádění na obrazovce (16:9)</PresentationFormat>
  <Paragraphs>29</Paragraphs>
  <Slides>8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Lato</vt:lpstr>
      <vt:lpstr>Arial</vt:lpstr>
      <vt:lpstr>Raleway</vt:lpstr>
      <vt:lpstr>Calibri</vt:lpstr>
      <vt:lpstr>Antonio template</vt:lpstr>
      <vt:lpstr>Statistika výjezdové činnosti ZZS v ČR  za rok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Statistika výjezdové činnosti ZZS v ČR  za rok 2021</dc:title>
  <dc:creator>Málková Michaela</dc:creator>
  <cp:lastModifiedBy>Slabý Marek</cp:lastModifiedBy>
  <cp:revision>29</cp:revision>
  <dcterms:modified xsi:type="dcterms:W3CDTF">2022-03-04T10:19:40Z</dcterms:modified>
</cp:coreProperties>
</file>